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2" r:id="rId17"/>
    <p:sldId id="310" r:id="rId18"/>
    <p:sldId id="311" r:id="rId19"/>
    <p:sldId id="313" r:id="rId20"/>
    <p:sldId id="314" r:id="rId21"/>
    <p:sldId id="316" r:id="rId22"/>
    <p:sldId id="315" r:id="rId23"/>
    <p:sldId id="317" r:id="rId24"/>
    <p:sldId id="320" r:id="rId25"/>
    <p:sldId id="318" r:id="rId26"/>
    <p:sldId id="321" r:id="rId27"/>
    <p:sldId id="319" r:id="rId28"/>
    <p:sldId id="322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63641C4-3A55-436C-98CB-2D7B17B68B55}">
          <p14:sldIdLst>
            <p14:sldId id="256"/>
            <p14:sldId id="257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2"/>
            <p14:sldId id="310"/>
            <p14:sldId id="311"/>
            <p14:sldId id="313"/>
            <p14:sldId id="314"/>
            <p14:sldId id="316"/>
            <p14:sldId id="315"/>
            <p14:sldId id="317"/>
            <p14:sldId id="320"/>
            <p14:sldId id="318"/>
            <p14:sldId id="321"/>
            <p14:sldId id="319"/>
            <p14:sldId id="322"/>
          </p14:sldIdLst>
        </p14:section>
        <p14:section name="Sekcja bez tytułu" id="{1E0FB385-EACF-4695-B149-DA9EFCDC53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A50EA-05BF-4364-B614-7210D1186E1B}" type="datetimeFigureOut">
              <a:rPr lang="pl-PL" smtClean="0"/>
              <a:t>2019-01-17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65B63-23B5-42B7-BD8D-C6589F8D48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87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10583-F65F-445F-B9AB-5EA2C482DAE3}" type="datetime1">
              <a:rPr lang="pl-PL" smtClean="0"/>
              <a:t>2019-01-17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9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85E7-AB9E-4672-AF86-00EEA1FF00C4}" type="datetime1">
              <a:rPr lang="pl-PL" smtClean="0"/>
              <a:t>2019-01-17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26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5ADA7-6A76-441C-BB86-07B3155A04BC}" type="datetime1">
              <a:rPr lang="pl-PL" smtClean="0"/>
              <a:t>2019-01-17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80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971550"/>
            <a:ext cx="10515600" cy="920750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92300"/>
            <a:ext cx="10515600" cy="39116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FD251-CC29-4E00-A8CA-EC4E6D0EEC81}" type="datetime1">
              <a:rPr lang="pl-PL" smtClean="0"/>
              <a:t>2019-01-17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82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94E96-CE54-4C1F-82CF-7FE8D18F13E6}" type="datetime1">
              <a:rPr lang="pl-PL" smtClean="0"/>
              <a:t>2019-01-17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46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10515600" cy="1150144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2051049"/>
            <a:ext cx="5181600" cy="370840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2051049"/>
            <a:ext cx="5181600" cy="37084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770F-3EB2-4269-B9F1-D07572D90072}" type="datetime1">
              <a:rPr lang="pl-PL" smtClean="0"/>
              <a:t>2019-01-17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9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3596-4C0A-4309-AD47-FBFED13B1F1F}" type="datetime1">
              <a:rPr lang="pl-PL" smtClean="0"/>
              <a:t>2019-01-17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34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89217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1965-FF4D-4F17-A414-6FDF806E8CA9}" type="datetime1">
              <a:rPr lang="pl-PL" smtClean="0"/>
              <a:t>2019-01-17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74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1D1D-0B71-43B0-90FA-CFD2CFBD708A}" type="datetime1">
              <a:rPr lang="pl-PL" smtClean="0"/>
              <a:t>2019-01-17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1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74D4-08A8-4CC1-A0DA-A4438ABF6DDF}" type="datetime1">
              <a:rPr lang="pl-PL" smtClean="0"/>
              <a:t>2019-01-17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87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31BB3-DC04-46DA-BD33-E1C163A6F9A3}" type="datetime1">
              <a:rPr lang="pl-PL" smtClean="0"/>
              <a:t>2019-01-17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13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21120" y="1244600"/>
            <a:ext cx="10515600" cy="123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2552700"/>
            <a:ext cx="10515600" cy="3262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328C7-48B8-4023-B4A8-F0D502C76B41}" type="datetime1">
              <a:rPr lang="pl-PL" smtClean="0"/>
              <a:t>2019-01-17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19D6C17F-A700-420D-82B8-F5D45A62B12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55494" y="0"/>
            <a:ext cx="7318520" cy="9380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49EB5BF8-DF56-4F9A-B053-ADE174D905F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41566" y="5815585"/>
            <a:ext cx="7327261" cy="1240604"/>
          </a:xfrm>
          <a:prstGeom prst="rect">
            <a:avLst/>
          </a:prstGeom>
        </p:spPr>
      </p:pic>
      <p:sp>
        <p:nvSpPr>
          <p:cNvPr id="9" name="Tytuł 1">
            <a:extLst>
              <a:ext uri="{FF2B5EF4-FFF2-40B4-BE49-F238E27FC236}">
                <a16:creationId xmlns="" xmlns:a16="http://schemas.microsoft.com/office/drawing/2014/main" id="{1499EC8B-24FF-47F4-8CBF-0E98764D1FA2}"/>
              </a:ext>
            </a:extLst>
          </p:cNvPr>
          <p:cNvSpPr txBox="1">
            <a:spLocks/>
          </p:cNvSpPr>
          <p:nvPr userDrawn="1"/>
        </p:nvSpPr>
        <p:spPr>
          <a:xfrm>
            <a:off x="838200" y="0"/>
            <a:ext cx="10481441" cy="11140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000"/>
              <a:t/>
            </a:r>
            <a:br>
              <a:rPr lang="pl-PL" sz="1000"/>
            </a:br>
            <a:r>
              <a:rPr lang="pl-PL" sz="1000"/>
              <a:t/>
            </a:r>
            <a:br>
              <a:rPr lang="pl-PL" sz="1000"/>
            </a:br>
            <a:r>
              <a:rPr lang="pl-PL" sz="1000"/>
              <a:t/>
            </a:r>
            <a:br>
              <a:rPr lang="pl-PL" sz="1000"/>
            </a:br>
            <a:r>
              <a:rPr lang="pl-PL" sz="1000"/>
              <a:t/>
            </a:r>
            <a:br>
              <a:rPr lang="pl-PL" sz="1000"/>
            </a:br>
            <a:r>
              <a:rPr lang="pl-PL" sz="1000"/>
              <a:t/>
            </a:r>
            <a:br>
              <a:rPr lang="pl-PL" sz="1000"/>
            </a:br>
            <a:r>
              <a:rPr lang="pl-PL" sz="1000"/>
              <a:t/>
            </a:r>
            <a:br>
              <a:rPr lang="pl-PL" sz="1000"/>
            </a:br>
            <a:r>
              <a:rPr lang="pl-PL" sz="1200" i="1"/>
              <a:t>DOSKONALENIE TRENERÓW WSPOMAGANIA OŚWIATY  </a:t>
            </a:r>
            <a:r>
              <a:rPr lang="pl-PL" sz="1200"/>
              <a:t>POWR.02.10.00-00-7015/17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2780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way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3999" y="2156625"/>
            <a:ext cx="9144000" cy="2229644"/>
          </a:xfrm>
        </p:spPr>
        <p:txBody>
          <a:bodyPr>
            <a:norm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Najważniejsze informacje dotyczące programu </a:t>
            </a:r>
            <a:r>
              <a:rPr lang="pl-PL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Sway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01544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Interfejs 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Zaś w trybie odtwarzania: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drzewo, zewnętrzne, las, roślina&#10;&#10;Opis wygenerowany przy bardzo wysokim poziomie pewności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/>
          <a:stretch/>
        </p:blipFill>
        <p:spPr bwMode="auto">
          <a:xfrm>
            <a:off x="2514600" y="2472385"/>
            <a:ext cx="7162800" cy="3160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372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Rodzaje kart scenariusza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Kolejne karty w scenariuszu można wstawić, wykorzystując widoczny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/>
              <a:t>rysunku przycisk „+”. O układach zawartości kart decyduje wybór odpowiedniego rodzaju </a:t>
            </a:r>
            <a:r>
              <a:rPr lang="pl-PL" dirty="0" smtClean="0"/>
              <a:t>karty.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3" t="36893" r="13781"/>
          <a:stretch/>
        </p:blipFill>
        <p:spPr>
          <a:xfrm>
            <a:off x="6215064" y="3083265"/>
            <a:ext cx="5000624" cy="2658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38200" y="3471863"/>
            <a:ext cx="5376863" cy="391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Karty są posegregowane w</a:t>
            </a:r>
            <a:r>
              <a:rPr lang="pl-PL" dirty="0"/>
              <a:t> </a:t>
            </a:r>
            <a:r>
              <a:rPr lang="pl-PL" dirty="0" smtClean="0"/>
              <a:t>następujących grupach: </a:t>
            </a:r>
            <a:r>
              <a:rPr lang="pl-PL" i="1" dirty="0" smtClean="0"/>
              <a:t>Sugerowane, Tekst, Multimedia, Grupa.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9671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Rodzaje kart scenariusza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Dodanie karty </a:t>
            </a:r>
            <a:r>
              <a:rPr lang="pl-PL" i="1" dirty="0"/>
              <a:t>Tekst</a:t>
            </a:r>
            <a:r>
              <a:rPr lang="pl-PL" dirty="0"/>
              <a:t> umożliwia wprowadzanie do prezentacji jedynie tekstu. Można go sformatować, wykorzystując możliwość pogrubienia (</a:t>
            </a:r>
            <a:r>
              <a:rPr lang="pl-PL" i="1" dirty="0"/>
              <a:t>Wyróżnij</a:t>
            </a:r>
            <a:r>
              <a:rPr lang="pl-PL" dirty="0"/>
              <a:t>) lub pochylenia (</a:t>
            </a:r>
            <a:r>
              <a:rPr lang="pl-PL" i="1" dirty="0"/>
              <a:t>Zaakcentuj</a:t>
            </a:r>
            <a:r>
              <a:rPr lang="pl-PL" dirty="0" smtClean="0"/>
              <a:t>).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6" y="3509010"/>
            <a:ext cx="5654003" cy="224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38200" y="3509010"/>
            <a:ext cx="5172073" cy="391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Tekst może stać się również linkiem do wybranych treści w</a:t>
            </a:r>
            <a:r>
              <a:rPr lang="pl-PL" dirty="0"/>
              <a:t> </a:t>
            </a:r>
            <a:r>
              <a:rPr lang="pl-PL" dirty="0" smtClean="0"/>
              <a:t>zasobach internetowych.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430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Rodzaje kart scenariusza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Wybór karty </a:t>
            </a:r>
            <a:r>
              <a:rPr lang="pl-PL" i="1" dirty="0"/>
              <a:t>Obraz</a:t>
            </a:r>
            <a:r>
              <a:rPr lang="pl-PL" dirty="0"/>
              <a:t> umożliwi połączenie tekstu z obrazem. Tekst w tej karcie powinien być krótki. W przypadku dłuższych tekstów będzie można go przewijać w jednym wierszu.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9"/>
          <a:stretch/>
        </p:blipFill>
        <p:spPr bwMode="auto">
          <a:xfrm>
            <a:off x="1797130" y="3571877"/>
            <a:ext cx="8597739" cy="2126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419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Rodzaje kart scenariusza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Podobną konstrukcję ma karta </a:t>
            </a:r>
            <a:r>
              <a:rPr lang="pl-PL" i="1" dirty="0"/>
              <a:t>Wideo</a:t>
            </a:r>
            <a:r>
              <a:rPr lang="pl-PL" dirty="0"/>
              <a:t>. W miejscu wstawiania obrazu należy wstawić film wideo. Analogicznie karta ta posiada pole do wprowadzania tekstu, który za pomocą wcześniej omawianych funkcji można sformatować lub stworzyć link do strony internetowej.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845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Oprócz osadzania pojedynczych kart w prezentacji, można osadzać następujące grupy kart: </a:t>
            </a:r>
            <a:r>
              <a:rPr lang="pl-PL" i="1" dirty="0"/>
              <a:t>Automatyczna</a:t>
            </a:r>
            <a:r>
              <a:rPr lang="pl-PL" dirty="0"/>
              <a:t>, </a:t>
            </a:r>
            <a:r>
              <a:rPr lang="pl-PL" i="1" dirty="0"/>
              <a:t>Stos</a:t>
            </a:r>
            <a:r>
              <a:rPr lang="pl-PL" dirty="0"/>
              <a:t>, </a:t>
            </a:r>
            <a:r>
              <a:rPr lang="pl-PL" i="1" dirty="0"/>
              <a:t>Porównanie</a:t>
            </a:r>
            <a:r>
              <a:rPr lang="pl-PL" dirty="0"/>
              <a:t>, </a:t>
            </a:r>
            <a:r>
              <a:rPr lang="pl-PL" i="1" dirty="0"/>
              <a:t>Pokaz slajdów</a:t>
            </a:r>
            <a:r>
              <a:rPr lang="pl-PL" dirty="0"/>
              <a:t>. Aby wstawić grupę kart, należy wybrać z pola wstawiania kart </a:t>
            </a:r>
            <a:r>
              <a:rPr lang="pl-PL" i="1" dirty="0"/>
              <a:t>Grupę. </a:t>
            </a:r>
            <a:r>
              <a:rPr lang="pl-PL" dirty="0"/>
              <a:t>Bardzo popularną grupą jest </a:t>
            </a:r>
            <a:r>
              <a:rPr lang="pl-PL" i="1" dirty="0"/>
              <a:t>Stos</a:t>
            </a:r>
            <a:r>
              <a:rPr lang="pl-PL" dirty="0"/>
              <a:t>. </a:t>
            </a:r>
            <a:r>
              <a:rPr lang="pl-PL" dirty="0" smtClean="0"/>
              <a:t>Zdjęcia </a:t>
            </a:r>
            <a:r>
              <a:rPr lang="pl-PL" dirty="0"/>
              <a:t>w tej grupie są poukładane jedno na drugim. Kliknięcie myszy powoduje przesunięcie fotografii z wierzchu na spód stosu.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3954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Grupa </a:t>
            </a:r>
            <a:r>
              <a:rPr lang="pl-PL" i="1" dirty="0" smtClean="0"/>
              <a:t>Stos.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drzewo, budynek, trawa&#10;&#10;Opis wygenerowany przy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92300"/>
            <a:ext cx="4826986" cy="3759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382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Grupa kart </a:t>
            </a:r>
            <a:r>
              <a:rPr lang="pl-PL" i="1" dirty="0"/>
              <a:t>Porównywanie</a:t>
            </a:r>
            <a:r>
              <a:rPr lang="pl-PL" dirty="0"/>
              <a:t> pozwala na edycję częściowo widocznych dwóch zdjęć nakładających się na siebie. Przesunięcie linii oddzielającej zdjęcia powoduje odsłonięcie większej części jednego zdjęcia,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/>
              <a:t>zasłonięcie drugiego zdjęcia.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drzewo, niebo, zewnętrzne&#10;&#10;Opis wygenerowany przy bardzo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70" y="3643948"/>
            <a:ext cx="4944110" cy="1998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50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Grupa kart </a:t>
            </a:r>
            <a:r>
              <a:rPr lang="pl-PL" i="1" dirty="0"/>
              <a:t>Pokaz slajdów</a:t>
            </a:r>
            <a:r>
              <a:rPr lang="pl-PL" dirty="0"/>
              <a:t> umożliwia przewijanie fotografii w ich oknie, zaś grupa kart </a:t>
            </a:r>
            <a:r>
              <a:rPr lang="pl-PL" i="1" dirty="0"/>
              <a:t>Siatka</a:t>
            </a:r>
            <a:r>
              <a:rPr lang="pl-PL" dirty="0"/>
              <a:t> prezentuje wybrane przez użytkownika fotografie na planie utworzonej na ekranie siatki.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drzewo, zewnętrzne, las, trawa&#10;&#10;Opis wygenerowany przy bardzo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0585"/>
            <a:ext cx="4982210" cy="2237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024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Karty, które zostały wcześniej osadzone jako pojedyncze, można grupować. Wystarczy je oznaczyć, klikając pole kwadratu </a:t>
            </a:r>
            <a:r>
              <a:rPr lang="pl-PL" i="1" dirty="0"/>
              <a:t>Wybór karty</a:t>
            </a:r>
            <a:r>
              <a:rPr lang="pl-PL" dirty="0"/>
              <a:t>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/>
              <a:t>następnie kliknąć przycisk </a:t>
            </a:r>
            <a:r>
              <a:rPr lang="pl-PL" i="1" dirty="0"/>
              <a:t>Grupuj</a:t>
            </a:r>
            <a:r>
              <a:rPr lang="pl-PL" dirty="0"/>
              <a:t> na jednej z zaznaczonych kart.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48" y="3452223"/>
            <a:ext cx="4884104" cy="2323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7458075" y="3386138"/>
            <a:ext cx="1357313" cy="24177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86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8B268EA-0372-4F13-8D56-A9B6B3AF8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227" y="1220788"/>
            <a:ext cx="8994844" cy="4722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err="1"/>
              <a:t>Sway</a:t>
            </a:r>
            <a:r>
              <a:rPr lang="pl-PL" dirty="0"/>
              <a:t> jest propozycją firmy Microsoft w zakresie tworzenia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prosty sposób prezentacji multimedialnej w chmurze cyfrowej (aplikacja dostępna pod adresem </a:t>
            </a:r>
            <a:r>
              <a:rPr lang="pl-PL" u="sng" dirty="0">
                <a:hlinkClick r:id="rId2"/>
              </a:rPr>
              <a:t>http://sway.com</a:t>
            </a:r>
            <a:r>
              <a:rPr lang="pl-PL" dirty="0"/>
              <a:t>). Jest elementem pakietu Microsoft Office 365. Korzystanie z aplikacji wymaga założenia własnego konta, może także zostać wykorzystane konto do programów Office </a:t>
            </a:r>
            <a:r>
              <a:rPr lang="pl-PL" dirty="0" smtClean="0"/>
              <a:t>365.</a:t>
            </a:r>
            <a:endParaRPr lang="pl-PL" b="1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57C26D0-45E3-4BEF-A807-AC051194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661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Grupy kart mogą być widoczne w postaci rozwiniętej. Wówczas każda karta wchodząca w skład grupy jest widoczna i można zmieniać jej </a:t>
            </a:r>
            <a:r>
              <a:rPr lang="pl-PL" dirty="0" smtClean="0"/>
              <a:t>ustawienia.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drzewo, trawa&#10;&#10;Opis wygenerowany przy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80890"/>
            <a:ext cx="5304155" cy="999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Obraz zawierający zrzut ekranu&#10;&#10;Opis wygenerowany przy bardzo wysokim poziomie pewnośc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25" y="2994025"/>
            <a:ext cx="3898900" cy="2662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838200" y="4140636"/>
            <a:ext cx="122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Zwiń grupę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471839" y="3294102"/>
            <a:ext cx="144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i="1" dirty="0"/>
              <a:t>Rozwiń grupę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7455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Omawiane wcześniej rodzaje grup kart można zmienić, korzystając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polecenia </a:t>
            </a:r>
            <a:r>
              <a:rPr lang="pl-PL" i="1" dirty="0"/>
              <a:t>Typy grupy</a:t>
            </a:r>
            <a:r>
              <a:rPr lang="pl-PL" dirty="0"/>
              <a:t>. Ich lista jest uzależniona od rodzajów kart wchodzących w skład grupy. Dla grupy, która posiada kartę </a:t>
            </a:r>
            <a:r>
              <a:rPr lang="pl-PL" i="1" dirty="0"/>
              <a:t>Tekst</a:t>
            </a:r>
            <a:r>
              <a:rPr lang="pl-PL" dirty="0"/>
              <a:t> można wybrać tylko jeden z dwóch rodzajów typów grup: </a:t>
            </a:r>
            <a:r>
              <a:rPr lang="pl-PL" i="1" dirty="0"/>
              <a:t>Automatyczną</a:t>
            </a:r>
            <a:r>
              <a:rPr lang="pl-PL" dirty="0"/>
              <a:t> lub </a:t>
            </a:r>
            <a:r>
              <a:rPr lang="pl-PL" i="1" dirty="0"/>
              <a:t>Siatkę</a:t>
            </a:r>
            <a:r>
              <a:rPr lang="pl-PL" dirty="0"/>
              <a:t>. Dla pozostałych grup wybór ten dotyczy również typów: </a:t>
            </a:r>
            <a:r>
              <a:rPr lang="pl-PL" i="1" dirty="0" smtClean="0"/>
              <a:t>Stos</a:t>
            </a:r>
            <a:br>
              <a:rPr lang="pl-PL" i="1" dirty="0" smtClean="0"/>
            </a:br>
            <a:r>
              <a:rPr lang="pl-PL" dirty="0" smtClean="0"/>
              <a:t>i </a:t>
            </a:r>
            <a:r>
              <a:rPr lang="pl-PL" i="1" dirty="0"/>
              <a:t>Pokaz slajdów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79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Grupy kart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i="1" dirty="0"/>
              <a:t>Typy </a:t>
            </a:r>
            <a:r>
              <a:rPr lang="pl-PL" i="1" dirty="0" smtClean="0"/>
              <a:t>grupy.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67" y="2171700"/>
            <a:ext cx="4723765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8072119" y="2639218"/>
            <a:ext cx="1357313" cy="28852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2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Projekt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Program </a:t>
            </a:r>
            <a:r>
              <a:rPr lang="pl-PL" dirty="0" err="1"/>
              <a:t>Sway</a:t>
            </a:r>
            <a:r>
              <a:rPr lang="pl-PL" dirty="0"/>
              <a:t> ma wbudowane szablony, możliwe do zastosowania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projektowanych prezentacjach. Aby zastosować wybrany szablon, należy wybrać widok </a:t>
            </a:r>
            <a:r>
              <a:rPr lang="pl-PL" i="1" dirty="0"/>
              <a:t>Projektowanie </a:t>
            </a:r>
            <a:r>
              <a:rPr lang="pl-PL" dirty="0"/>
              <a:t>i uaktywnić polecenie </a:t>
            </a:r>
            <a:r>
              <a:rPr lang="pl-PL" i="1" dirty="0"/>
              <a:t>Style</a:t>
            </a:r>
            <a:r>
              <a:rPr lang="pl-PL" dirty="0"/>
              <a:t>. Na ekranie pojawi się zestaw wzorców, które można, po kliknięciu na wybrany, zastosować w prezentacji. W przypadku braku odpowiedniej propozycji można wybrać najbardziej pasującą do naszego wyobrażenia, a następnie dzięki funkcji </a:t>
            </a:r>
            <a:r>
              <a:rPr lang="pl-PL" i="1" dirty="0"/>
              <a:t>Dostosuj</a:t>
            </a:r>
            <a:r>
              <a:rPr lang="pl-PL" dirty="0"/>
              <a:t> – dostosować do naszych potrzeb.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722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Projekt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</a:t>
            </a:r>
            <a:r>
              <a:rPr lang="pl-PL" dirty="0" smtClean="0"/>
              <a:t>idok </a:t>
            </a:r>
            <a:r>
              <a:rPr lang="pl-PL" i="1" dirty="0" smtClean="0"/>
              <a:t>Projektowanie.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2" y="2353181"/>
            <a:ext cx="7799388" cy="3409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760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Nawigacja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Program </a:t>
            </a:r>
            <a:r>
              <a:rPr lang="pl-PL" dirty="0" err="1"/>
              <a:t>Sway</a:t>
            </a:r>
            <a:r>
              <a:rPr lang="pl-PL" dirty="0"/>
              <a:t> umożliwia wybór sposobu wyświetlania prezentowanych treści. Istnieje możliwość wybrania następującej nawigacji: </a:t>
            </a:r>
            <a:r>
              <a:rPr lang="pl-PL" i="1" dirty="0"/>
              <a:t>Przewijanie w poziomie, Przewijanie w pionie </a:t>
            </a:r>
            <a:r>
              <a:rPr lang="pl-PL" dirty="0"/>
              <a:t>i</a:t>
            </a:r>
            <a:r>
              <a:rPr lang="pl-PL" i="1" dirty="0"/>
              <a:t> Slajdy</a:t>
            </a:r>
            <a:r>
              <a:rPr lang="pl-PL" dirty="0"/>
              <a:t>. Aby zastosować wybrany sposób wyświetlania prezentacji, należy wybrać odpowiedni styl nawigacji na otwartej karcie </a:t>
            </a:r>
            <a:r>
              <a:rPr lang="pl-PL" i="1" dirty="0"/>
              <a:t>Stylów.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180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Nawigacja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106" y="2813050"/>
            <a:ext cx="6681788" cy="1955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481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Udostępnianie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Aby </a:t>
            </a:r>
            <a:r>
              <a:rPr lang="pl-PL" dirty="0" smtClean="0"/>
              <a:t>prezentację udostępnić, </a:t>
            </a:r>
            <a:r>
              <a:rPr lang="pl-PL" dirty="0"/>
              <a:t>należy uaktywnić w menu polecenie </a:t>
            </a:r>
            <a:r>
              <a:rPr lang="pl-PL" i="1" dirty="0"/>
              <a:t>Udostępnij</a:t>
            </a:r>
            <a:r>
              <a:rPr lang="pl-PL" dirty="0"/>
              <a:t>. W otwartym oknie można skorzystać z funkcjonalności osadzania prezentacji w portalach społecznościowych Facebook lub Twitter, pobrać kod osadzania prezentacji na wybranej stronie internetowej lub też pobrać link do prezentacji dla innych osób, którym chcemy tę prezentację udostępnić. W tym ostatnim przypadku należy pamiętać, aby zaznaczyć pole </a:t>
            </a:r>
            <a:r>
              <a:rPr lang="pl-PL" i="1" dirty="0"/>
              <a:t>Każda osoba z linkiem</a:t>
            </a:r>
            <a:r>
              <a:rPr lang="pl-PL" dirty="0"/>
              <a:t>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841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Udostępnianie prezentacji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91" y="1805115"/>
            <a:ext cx="4458018" cy="3927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82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Interfejs </a:t>
            </a:r>
            <a:r>
              <a:rPr lang="pl-PL" dirty="0" smtClean="0"/>
              <a:t>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Ekran powitalny </a:t>
            </a:r>
            <a:r>
              <a:rPr lang="pl-PL" dirty="0" err="1"/>
              <a:t>Sway</a:t>
            </a:r>
            <a:r>
              <a:rPr lang="pl-PL" dirty="0"/>
              <a:t> zachęca do otworzenia nowej pustej </a:t>
            </a:r>
            <a:r>
              <a:rPr lang="pl-PL" dirty="0" smtClean="0"/>
              <a:t>prezentacji.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07" y="2871998"/>
            <a:ext cx="5937886" cy="2626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8" y="3327397"/>
            <a:ext cx="1981641" cy="1715771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8" name="Łącznik prosty ze strzałką 7"/>
          <p:cNvCxnSpPr/>
          <p:nvPr/>
        </p:nvCxnSpPr>
        <p:spPr>
          <a:xfrm>
            <a:off x="3127057" y="4185282"/>
            <a:ext cx="134493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32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Interfejs </a:t>
            </a:r>
            <a:r>
              <a:rPr lang="es-ES" b="1" dirty="0" smtClean="0"/>
              <a:t>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Na ekranie powitalnym użytkownika </a:t>
            </a:r>
            <a:r>
              <a:rPr lang="pl-PL" dirty="0" err="1"/>
              <a:t>Sway</a:t>
            </a:r>
            <a:r>
              <a:rPr lang="pl-PL" dirty="0"/>
              <a:t> widoczne są przykładowe prezentacje i te, które wykonał właściciel konta oraz pole zachęcające do utworzenia nowej prezentacji lub prezentacji na bazie plików PDF oraz programów Word lub PowerPoint. </a:t>
            </a:r>
            <a:r>
              <a:rPr lang="pl-PL" dirty="0" err="1"/>
              <a:t>Sway</a:t>
            </a:r>
            <a:r>
              <a:rPr lang="pl-PL" dirty="0"/>
              <a:t> jest alternatywą dla programu PREZI, choć podobieństwo między tymi dwoma programami ogranicza się jedynie do ekranu </a:t>
            </a:r>
            <a:r>
              <a:rPr lang="pl-PL" dirty="0" smtClean="0"/>
              <a:t>powitalnego.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63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Interfejs 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Po uruchomieniu nowej prezentacji pojawia się powitalny ekran roboczy programu </a:t>
            </a:r>
            <a:r>
              <a:rPr lang="pl-PL" dirty="0" err="1" smtClean="0"/>
              <a:t>Sway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Wycinek ekranu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9"/>
          <a:stretch/>
        </p:blipFill>
        <p:spPr bwMode="auto">
          <a:xfrm>
            <a:off x="2147574" y="3371851"/>
            <a:ext cx="7896852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380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Interfejs 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Napis „Nadaj tytuł </a:t>
            </a:r>
            <a:r>
              <a:rPr lang="pl-PL" dirty="0" err="1"/>
              <a:t>Swayowi</a:t>
            </a:r>
            <a:r>
              <a:rPr lang="pl-PL" dirty="0"/>
              <a:t>” zachęca do wprowadzenia tytułu prezentacji. Po wprowadzeniu tytułu np. „Lasy” można przystąpić do wyszukania odpowiedniej grafiki. Kliknięcie pola tła w lewej części karty umożliwia wybranie i wstawienie odpowiedniego obrazu pasującego do tematyki prezentacji. W tym celu można wykorzystać własne zasoby lub skorzystać z wbudowanych mechanizmów wyszukiwania. Program automatycznie przełącza menu na </a:t>
            </a:r>
            <a:r>
              <a:rPr lang="pl-PL" i="1" dirty="0" smtClean="0"/>
              <a:t>Wstawianie.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380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Interfejs 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Za wstawianie informacji w różnej postaci medialnej odpowiada menu </a:t>
            </a:r>
            <a:r>
              <a:rPr lang="pl-PL" i="1" dirty="0"/>
              <a:t>Wstawianie</a:t>
            </a:r>
            <a:r>
              <a:rPr lang="pl-PL" dirty="0"/>
              <a:t>, które wielokrotnie jest wywoływane </a:t>
            </a:r>
            <a:r>
              <a:rPr lang="pl-PL" dirty="0" smtClean="0"/>
              <a:t>automatycznie.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70" y="3014660"/>
            <a:ext cx="8816859" cy="270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49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Interfejs 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Program ma wbudowane mechanizmy wyszukiwania obrazów objętych etykietą licencji Creative </a:t>
            </a:r>
            <a:r>
              <a:rPr lang="pl-PL" dirty="0" err="1"/>
              <a:t>Common</a:t>
            </a:r>
            <a:r>
              <a:rPr lang="pl-PL" dirty="0"/>
              <a:t>. Oznacza to, że wyszukane w ten sposób w zasobach Internet obrazy można wykorzystać bez naruszenia prawa autorskiego. Program umożliwia również wstawianie </a:t>
            </a:r>
            <a:r>
              <a:rPr lang="pl-PL" dirty="0" smtClean="0"/>
              <a:t>w</a:t>
            </a:r>
            <a:r>
              <a:rPr lang="pl-PL" dirty="0"/>
              <a:t> </a:t>
            </a:r>
            <a:r>
              <a:rPr lang="pl-PL" dirty="0" smtClean="0"/>
              <a:t>prezentacji </a:t>
            </a:r>
            <a:r>
              <a:rPr lang="pl-PL" dirty="0"/>
              <a:t>zasobów chmur cyfrowych. Ma wbudowane mechanizmy łączenia się z takimi serwisami, jak: </a:t>
            </a:r>
            <a:r>
              <a:rPr lang="pl-PL" dirty="0" err="1"/>
              <a:t>Onedrive</a:t>
            </a:r>
            <a:r>
              <a:rPr lang="pl-PL" dirty="0"/>
              <a:t>,  Bing, </a:t>
            </a:r>
            <a:r>
              <a:rPr lang="pl-PL" dirty="0" err="1"/>
              <a:t>Pickit</a:t>
            </a:r>
            <a:r>
              <a:rPr lang="pl-PL" dirty="0"/>
              <a:t>, YouTube. Aby pobrać własne obrazy z lokalnych zasobów, należy wybrać polecenie </a:t>
            </a:r>
            <a:r>
              <a:rPr lang="pl-PL" i="1" dirty="0"/>
              <a:t>Przekaż</a:t>
            </a:r>
            <a:r>
              <a:rPr lang="pl-PL" dirty="0"/>
              <a:t> z menu </a:t>
            </a:r>
            <a:r>
              <a:rPr lang="pl-PL" i="1" dirty="0" smtClean="0"/>
              <a:t>Sugerowane.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8630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Interfejs użytkownika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/>
              <a:t>Po wstawieniu grafiki, karta typu </a:t>
            </a:r>
            <a:r>
              <a:rPr lang="pl-PL" i="1" dirty="0"/>
              <a:t>Nagłówek</a:t>
            </a:r>
            <a:r>
              <a:rPr lang="pl-PL" dirty="0"/>
              <a:t> w trybie edycji prezentuje się następująco: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zrzut ekranu&#10;&#10;Opis wygenerowany przy bardzo wysokim poziomie pewności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3"/>
          <a:stretch/>
        </p:blipFill>
        <p:spPr bwMode="auto">
          <a:xfrm>
            <a:off x="2772639" y="3036567"/>
            <a:ext cx="6646721" cy="2681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67056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524</Words>
  <Application>Microsoft Office PowerPoint</Application>
  <PresentationFormat>Panoramiczny</PresentationFormat>
  <Paragraphs>56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Motyw pakietu Office</vt:lpstr>
      <vt:lpstr>Najważniejsze informacje dotyczące programu Sway.</vt:lpstr>
      <vt:lpstr>Prezentacja programu PowerPoint</vt:lpstr>
      <vt:lpstr>Interfejs użytkownika</vt:lpstr>
      <vt:lpstr>Interfejs użytkownika</vt:lpstr>
      <vt:lpstr>Interfejs użytkownika</vt:lpstr>
      <vt:lpstr>Interfejs użytkownika</vt:lpstr>
      <vt:lpstr>Interfejs użytkownika</vt:lpstr>
      <vt:lpstr>Interfejs użytkownika</vt:lpstr>
      <vt:lpstr>Interfejs użytkownika</vt:lpstr>
      <vt:lpstr>Interfejs użytkownika</vt:lpstr>
      <vt:lpstr>Rodzaje kart scenariusza prezentacji</vt:lpstr>
      <vt:lpstr>Rodzaje kart scenariusza prezentacji</vt:lpstr>
      <vt:lpstr>Rodzaje kart scenariusza prezentacji</vt:lpstr>
      <vt:lpstr>Rodzaje kart scenariusza prezentacji</vt:lpstr>
      <vt:lpstr>Grupy kart</vt:lpstr>
      <vt:lpstr>Grupy kart</vt:lpstr>
      <vt:lpstr>Grupy kart</vt:lpstr>
      <vt:lpstr>Grupy kart</vt:lpstr>
      <vt:lpstr>Grupy kart</vt:lpstr>
      <vt:lpstr>Grupy kart</vt:lpstr>
      <vt:lpstr>Grupy kart</vt:lpstr>
      <vt:lpstr>Grupy kart</vt:lpstr>
      <vt:lpstr>Projekt prezentacji</vt:lpstr>
      <vt:lpstr>Projekt prezentacji</vt:lpstr>
      <vt:lpstr>Nawigacja prezentacji</vt:lpstr>
      <vt:lpstr>Nawigacja prezentacji</vt:lpstr>
      <vt:lpstr>Udostępnianie prezentacji</vt:lpstr>
      <vt:lpstr>Udostępnianie prezentacji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 Okońska</dc:creator>
  <cp:lastModifiedBy>kurs</cp:lastModifiedBy>
  <cp:revision>89</cp:revision>
  <dcterms:created xsi:type="dcterms:W3CDTF">2018-12-02T13:14:09Z</dcterms:created>
  <dcterms:modified xsi:type="dcterms:W3CDTF">2019-01-17T22:07:08Z</dcterms:modified>
</cp:coreProperties>
</file>